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6"/>
  </p:notesMasterIdLst>
  <p:handoutMasterIdLst>
    <p:handoutMasterId r:id="rId7"/>
  </p:handoutMasterIdLst>
  <p:sldIdLst>
    <p:sldId id="258" r:id="rId5"/>
  </p:sldIdLst>
  <p:sldSz cx="12192000" cy="6858000"/>
  <p:notesSz cx="6858000" cy="9144000"/>
  <p:embeddedFontLst>
    <p:embeddedFont>
      <p:font typeface="Avenir Black" panose="020B0604020202020204" charset="0"/>
      <p:bold r:id="rId8"/>
      <p:italic r:id="rId9"/>
      <p:boldItalic r:id="rId10"/>
    </p:embeddedFont>
    <p:embeddedFont>
      <p:font typeface="Avenir Book" panose="020B0604020202020204" charset="0"/>
      <p:regular r:id="rId11"/>
      <p:italic r:id="rId12"/>
    </p:embeddedFont>
    <p:embeddedFont>
      <p:font typeface="Avenir Next LT Pro" panose="020B0504020202020204" pitchFamily="34" charset="0"/>
      <p:regular r:id="rId13"/>
      <p:bold r:id="rId14"/>
      <p:italic r:id="rId15"/>
      <p:boldItalic r:id="rId16"/>
    </p:embeddedFont>
    <p:embeddedFont>
      <p:font typeface="Mercury Display" panose="020B060402020202020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F1C6B-BD83-A544-A75F-810AAE819716}" v="2" dt="2024-03-08T20:31:03.285"/>
    <p1510:client id="{47BD6CB2-425E-844E-8B3B-DE72857AD2F6}" v="8" dt="2024-03-08T21:09:24.072"/>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0"/>
    <p:restoredTop sz="95110"/>
  </p:normalViewPr>
  <p:slideViewPr>
    <p:cSldViewPr snapToGrid="0" showGuides="1">
      <p:cViewPr varScale="1">
        <p:scale>
          <a:sx n="120" d="100"/>
          <a:sy n="120" d="100"/>
        </p:scale>
        <p:origin x="368" y="184"/>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7/11/2024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7/11/2024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7/11/2024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7/11/2024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7/11/2024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7/11/2024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7/11/2024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7/11/2024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7/11/2024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Wes Solomon</a:t>
            </a:r>
            <a:br>
              <a:rPr lang="en-US" sz="3200" b="1" dirty="0">
                <a:latin typeface="Avenir Black" panose="02000503020000020003" pitchFamily="2" charset="0"/>
              </a:rPr>
            </a:br>
            <a:r>
              <a:rPr lang="en-US" sz="1600" dirty="0">
                <a:solidFill>
                  <a:schemeClr val="tx2"/>
                </a:solidFill>
                <a:latin typeface="+mn-lt"/>
              </a:rPr>
              <a:t>Manager — Data &amp; AI</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417565"/>
            <a:ext cx="3324225" cy="2031325"/>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i="0" dirty="0">
                <a:solidFill>
                  <a:schemeClr val="tx1">
                    <a:lumMod val="50000"/>
                    <a:lumOff val="50000"/>
                  </a:schemeClr>
                </a:solidFill>
              </a:rPr>
              <a:t>Data Science, AI, Data Engineering, Data Visualization, </a:t>
            </a:r>
            <a:r>
              <a:rPr lang="en-US" sz="1100" i="0">
                <a:solidFill>
                  <a:schemeClr val="tx1">
                    <a:lumMod val="50000"/>
                    <a:lumOff val="50000"/>
                  </a:schemeClr>
                </a:solidFill>
              </a:rPr>
              <a:t>Data Analysis</a:t>
            </a:r>
            <a:endParaRPr lang="en-US" sz="1100" i="0" dirty="0">
              <a:solidFill>
                <a:schemeClr val="tx1">
                  <a:lumMod val="50000"/>
                  <a:lumOff val="50000"/>
                </a:schemeClr>
              </a:solidFill>
            </a:endParaRPr>
          </a:p>
          <a:p>
            <a:endParaRPr lang="en-US" sz="1100" i="0" dirty="0"/>
          </a:p>
          <a:p>
            <a:r>
              <a:rPr lang="en-US" sz="1100" i="0" dirty="0">
                <a:solidFill>
                  <a:schemeClr val="tx2"/>
                </a:solidFill>
                <a:latin typeface="+mj-lt"/>
              </a:rPr>
              <a:t>Qualifications</a:t>
            </a:r>
            <a:endParaRPr lang="en-US" sz="1100" i="0" dirty="0"/>
          </a:p>
          <a:p>
            <a:r>
              <a:rPr lang="en-US" sz="1100" i="0" dirty="0">
                <a:solidFill>
                  <a:schemeClr val="tx1">
                    <a:lumMod val="50000"/>
                    <a:lumOff val="50000"/>
                  </a:schemeClr>
                </a:solidFill>
              </a:rPr>
              <a:t>Wes excels in both hands-on technical positions as well as high-level strategic and managerial roles. In the technical arena, he consistently delivers solutions that exceed expectations. On the strategic front, he stands out as a valuable resource, adept at converting business requirements into the simplest and most maintainable solutions.</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133180" y="2155126"/>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Retail | Technolog</a:t>
            </a:r>
            <a:r>
              <a:rPr lang="en-US" sz="1100" dirty="0">
                <a:solidFill>
                  <a:schemeClr val="tx1">
                    <a:lumMod val="50000"/>
                    <a:lumOff val="50000"/>
                  </a:schemeClr>
                </a:solidFill>
              </a:rPr>
              <a:t>y | CPG | Healthcare | Manufacturing | Legal</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79839"/>
            <a:ext cx="3324224" cy="1292662"/>
          </a:xfrm>
          <a:prstGeom prst="rect">
            <a:avLst/>
          </a:prstGeom>
          <a:noFill/>
        </p:spPr>
        <p:txBody>
          <a:bodyPr wrap="square" lIns="0" tIns="0" rIns="0" bIns="0" rtlCol="0">
            <a:spAutoFit/>
          </a:bodyPr>
          <a:lstStyle/>
          <a:p>
            <a:r>
              <a:rPr lang="en-US" sz="1400" b="0" i="0" dirty="0">
                <a:solidFill>
                  <a:schemeClr val="tx2"/>
                </a:solidFill>
                <a:latin typeface="Avenir Book" panose="02000503020000020003" pitchFamily="2" charset="0"/>
              </a:rPr>
              <a:t>Wes is accomplished in data engineering, data science, and data visualization expert. He brings over 10 years of technical implementation and strategy experience leveraging leveraging a host of modern tools and technologies. </a:t>
            </a: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09687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b="0" i="0" kern="1200" dirty="0" err="1">
                <a:solidFill>
                  <a:schemeClr val="tx1"/>
                </a:solidFill>
              </a:rPr>
              <a:t>wes.solomon@thebridge.com</a:t>
            </a:r>
            <a:endParaRPr lang="en-US" sz="11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a:t>
            </a:r>
            <a:r>
              <a:rPr lang="en-US" sz="1100" dirty="0"/>
              <a:t>903</a:t>
            </a:r>
            <a:r>
              <a:rPr lang="en-US" sz="1100" b="0" i="0" dirty="0"/>
              <a:t>) 235-1766</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DFW,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33180" y="3429000"/>
            <a:ext cx="6684961" cy="3760004"/>
          </a:xfrm>
          <a:prstGeom prst="rect">
            <a:avLst/>
          </a:prstGeom>
          <a:noFill/>
        </p:spPr>
        <p:txBody>
          <a:bodyPr wrap="square" lIns="0" tIns="0" rIns="0" bIns="0" rtlCol="0">
            <a:spAutoFit/>
          </a:bodyPr>
          <a:lstStyle/>
          <a:p>
            <a:r>
              <a:rPr lang="en-US" sz="1100" i="0" dirty="0">
                <a:solidFill>
                  <a:schemeClr val="tx2"/>
                </a:solidFill>
                <a:latin typeface="+mj-lt"/>
              </a:rPr>
              <a:t>Data Science and Advanced Analytics | </a:t>
            </a:r>
            <a:r>
              <a:rPr lang="en-US" sz="1100" dirty="0">
                <a:solidFill>
                  <a:schemeClr val="tx2"/>
                </a:solidFill>
                <a:latin typeface="+mj-lt"/>
              </a:rPr>
              <a:t>CPG</a:t>
            </a:r>
            <a:endParaRPr lang="en-US" sz="1100" i="0" dirty="0">
              <a:solidFill>
                <a:schemeClr val="tx2"/>
              </a:solidFill>
              <a:latin typeface="+mj-lt"/>
            </a:endParaRPr>
          </a:p>
          <a:p>
            <a:pPr marL="171450" indent="-171450">
              <a:buFont typeface="Arial" panose="020B0604020202020204" pitchFamily="34" charset="0"/>
              <a:buChar char="•"/>
            </a:pPr>
            <a:r>
              <a:rPr lang="en-US" sz="1100" dirty="0">
                <a:solidFill>
                  <a:schemeClr val="tx1">
                    <a:lumMod val="50000"/>
                    <a:lumOff val="50000"/>
                  </a:schemeClr>
                </a:solidFill>
              </a:rPr>
              <a:t>Developed and deployed a Python based predictive system for a beverage manufacturer using Random Forest Regressors to accurately forecast store-level revenue share across product categories. The system is trained to align with reliable external data that details product revenue across various manufacturers in select stores. Additionally, it incorporates demographic insights and recent sales data to predict revenue shares for stores beyond the third-party data's coverage. This system enhanced product placement strategies and contributed to a measurable increase in sales at underperforming stores.</a:t>
            </a:r>
          </a:p>
          <a:p>
            <a:br>
              <a:rPr lang="en-US" sz="1100" dirty="0">
                <a:solidFill>
                  <a:schemeClr val="tx2"/>
                </a:solidFill>
                <a:latin typeface="+mj-lt"/>
              </a:rPr>
            </a:br>
            <a:r>
              <a:rPr lang="en-US" sz="1100" dirty="0">
                <a:solidFill>
                  <a:schemeClr val="tx2"/>
                </a:solidFill>
                <a:latin typeface="+mj-lt"/>
              </a:rPr>
              <a:t>Data Analysis | Healthcare</a:t>
            </a:r>
          </a:p>
          <a:p>
            <a:pPr marL="171450" marR="0" lvl="0" indent="-171450">
              <a:spcBef>
                <a:spcPts val="0"/>
              </a:spcBef>
              <a:spcAft>
                <a:spcPts val="400"/>
              </a:spcAft>
              <a:buFont typeface="Arial" panose="020B0604020202020204" pitchFamily="34" charset="0"/>
              <a:buChar char="•"/>
            </a:pPr>
            <a:r>
              <a:rPr lang="en-US" sz="1100" dirty="0">
                <a:solidFill>
                  <a:schemeClr val="tx1">
                    <a:lumMod val="50000"/>
                    <a:lumOff val="50000"/>
                  </a:schemeClr>
                </a:solidFill>
              </a:rPr>
              <a:t>Worked with a medical claims management client to transition to a more efficient Medicaid grouping solution, leading to ~$80K monthly savings and improved speed due to reduced network latency and more efficient database operations. </a:t>
            </a:r>
          </a:p>
          <a:p>
            <a:pPr marR="0" lvl="0">
              <a:spcBef>
                <a:spcPts val="0"/>
              </a:spcBef>
              <a:spcAft>
                <a:spcPts val="400"/>
              </a:spcAft>
            </a:pPr>
            <a:endParaRPr lang="en-US" sz="1100" dirty="0">
              <a:solidFill>
                <a:schemeClr val="tx1">
                  <a:lumMod val="50000"/>
                  <a:lumOff val="50000"/>
                </a:schemeClr>
              </a:solidFill>
            </a:endParaRPr>
          </a:p>
          <a:p>
            <a:r>
              <a:rPr lang="en-US" sz="1100" dirty="0">
                <a:solidFill>
                  <a:schemeClr val="tx2"/>
                </a:solidFill>
                <a:latin typeface="+mj-lt"/>
              </a:rPr>
              <a:t>Enterprise Data Warehouse | Manufacturing</a:t>
            </a:r>
          </a:p>
          <a:p>
            <a:pPr marL="171450" marR="0" lvl="0" indent="-171450">
              <a:spcBef>
                <a:spcPts val="0"/>
              </a:spcBef>
              <a:spcAft>
                <a:spcPts val="400"/>
              </a:spcAft>
              <a:buFont typeface="Arial" panose="020B0604020202020204" pitchFamily="34" charset="0"/>
              <a:buChar char="•"/>
            </a:pPr>
            <a:r>
              <a:rPr lang="en-US" sz="1100" dirty="0">
                <a:solidFill>
                  <a:schemeClr val="tx1">
                    <a:lumMod val="50000"/>
                    <a:lumOff val="50000"/>
                  </a:schemeClr>
                </a:solidFill>
              </a:rPr>
              <a:t>In a setting utilizing various supply chain management and time reporting systems including BAAN, SAP, and Kronos, I developed a comprehensive data warehouse that amalgamates data from these systems. This integrated solution feeds into Power BI and ThoughtSpot, generating reports for daily use by business stakeholders.</a:t>
            </a:r>
          </a:p>
          <a:p>
            <a:pPr marR="0" lvl="0">
              <a:spcBef>
                <a:spcPts val="0"/>
              </a:spcBef>
              <a:spcAft>
                <a:spcPts val="400"/>
              </a:spcAft>
            </a:pPr>
            <a:endParaRPr lang="en-US" sz="1100" dirty="0">
              <a:solidFill>
                <a:schemeClr val="tx1">
                  <a:lumMod val="50000"/>
                  <a:lumOff val="50000"/>
                </a:schemeClr>
              </a:solidFill>
            </a:endParaRPr>
          </a:p>
          <a:p>
            <a:pPr marL="179388" marR="0" lvl="0" indent="-179388">
              <a:spcBef>
                <a:spcPts val="0"/>
              </a:spcBef>
              <a:spcAft>
                <a:spcPts val="400"/>
              </a:spcAft>
              <a:buFont typeface="Symbol" pitchFamily="2" charset="2"/>
              <a:buChar char=""/>
            </a:pPr>
            <a:endParaRPr lang="en-US" sz="110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33180" y="1904337"/>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pic>
        <p:nvPicPr>
          <p:cNvPr id="3" name="Picture 2" descr="A person in a black shirt&#10;&#10;Description automatically generated">
            <a:extLst>
              <a:ext uri="{FF2B5EF4-FFF2-40B4-BE49-F238E27FC236}">
                <a16:creationId xmlns:a16="http://schemas.microsoft.com/office/drawing/2014/main" id="{23BDC097-990C-E970-C602-2BC268AB48CA}"/>
              </a:ext>
            </a:extLst>
          </p:cNvPr>
          <p:cNvPicPr>
            <a:picLocks noChangeAspect="1"/>
          </p:cNvPicPr>
          <p:nvPr/>
        </p:nvPicPr>
        <p:blipFill>
          <a:blip r:embed="rId2"/>
          <a:stretch>
            <a:fillRect/>
          </a:stretch>
        </p:blipFill>
        <p:spPr>
          <a:xfrm>
            <a:off x="1146174" y="484450"/>
            <a:ext cx="1270000" cy="1270000"/>
          </a:xfrm>
          <a:prstGeom prst="rect">
            <a:avLst/>
          </a:prstGeom>
        </p:spPr>
      </p:pic>
      <p:sp>
        <p:nvSpPr>
          <p:cNvPr id="5" name="TextBox 4">
            <a:extLst>
              <a:ext uri="{FF2B5EF4-FFF2-40B4-BE49-F238E27FC236}">
                <a16:creationId xmlns:a16="http://schemas.microsoft.com/office/drawing/2014/main" id="{50A0F33D-56F0-EA54-BEDF-2933D6A5D0F2}"/>
              </a:ext>
            </a:extLst>
          </p:cNvPr>
          <p:cNvSpPr txBox="1"/>
          <p:nvPr/>
        </p:nvSpPr>
        <p:spPr>
          <a:xfrm>
            <a:off x="5145086" y="2691685"/>
            <a:ext cx="6696867" cy="507831"/>
          </a:xfrm>
          <a:prstGeom prst="rect">
            <a:avLst/>
          </a:prstGeom>
          <a:noFill/>
        </p:spPr>
        <p:txBody>
          <a:bodyPr wrap="square" lIns="0" tIns="0" rIns="0" bIns="0" rtlCol="0">
            <a:spAutoFit/>
          </a:bodyPr>
          <a:lstStyle/>
          <a:p>
            <a:r>
              <a:rPr lang="en-US" sz="1100" i="0" dirty="0">
                <a:solidFill>
                  <a:schemeClr val="tx2"/>
                </a:solidFill>
                <a:latin typeface="+mj-lt"/>
              </a:rPr>
              <a:t>Tools Experience</a:t>
            </a:r>
          </a:p>
          <a:p>
            <a:r>
              <a:rPr lang="en-US" sz="1100" i="0" dirty="0">
                <a:solidFill>
                  <a:schemeClr val="tx1">
                    <a:lumMod val="50000"/>
                    <a:lumOff val="50000"/>
                  </a:schemeClr>
                </a:solidFill>
              </a:rPr>
              <a:t>Python | SQL | Snowflake | Databricks</a:t>
            </a:r>
            <a:r>
              <a:rPr lang="en-US" sz="1100" dirty="0">
                <a:solidFill>
                  <a:schemeClr val="tx1">
                    <a:lumMod val="50000"/>
                    <a:lumOff val="50000"/>
                  </a:schemeClr>
                </a:solidFill>
              </a:rPr>
              <a:t> |</a:t>
            </a:r>
            <a:r>
              <a:rPr lang="en-US" sz="1100" i="0" dirty="0">
                <a:solidFill>
                  <a:schemeClr val="tx1">
                    <a:lumMod val="50000"/>
                    <a:lumOff val="50000"/>
                  </a:schemeClr>
                </a:solidFill>
              </a:rPr>
              <a:t> SQL Server | PostgreSQL | MySQL | </a:t>
            </a:r>
            <a:r>
              <a:rPr lang="en-US" sz="1100" i="0" dirty="0" err="1">
                <a:solidFill>
                  <a:schemeClr val="tx1">
                    <a:lumMod val="50000"/>
                    <a:lumOff val="50000"/>
                  </a:schemeClr>
                </a:solidFill>
              </a:rPr>
              <a:t>DuckDB</a:t>
            </a:r>
            <a:r>
              <a:rPr lang="en-US" sz="1100" dirty="0">
                <a:solidFill>
                  <a:schemeClr val="tx1">
                    <a:lumMod val="50000"/>
                    <a:lumOff val="50000"/>
                  </a:schemeClr>
                </a:solidFill>
              </a:rPr>
              <a:t> |</a:t>
            </a:r>
            <a:r>
              <a:rPr lang="en-US" sz="1100" i="0" dirty="0">
                <a:solidFill>
                  <a:schemeClr val="tx1">
                    <a:lumMod val="50000"/>
                    <a:lumOff val="50000"/>
                  </a:schemeClr>
                </a:solidFill>
              </a:rPr>
              <a:t> </a:t>
            </a:r>
            <a:r>
              <a:rPr lang="en-US" sz="1100" i="0" dirty="0" err="1">
                <a:solidFill>
                  <a:schemeClr val="tx1">
                    <a:lumMod val="50000"/>
                    <a:lumOff val="50000"/>
                  </a:schemeClr>
                </a:solidFill>
              </a:rPr>
              <a:t>Fivetran</a:t>
            </a:r>
            <a:r>
              <a:rPr lang="en-US" sz="1100" dirty="0">
                <a:solidFill>
                  <a:schemeClr val="tx1">
                    <a:lumMod val="50000"/>
                    <a:lumOff val="50000"/>
                  </a:schemeClr>
                </a:solidFill>
              </a:rPr>
              <a:t> |</a:t>
            </a:r>
            <a:r>
              <a:rPr lang="en-US" sz="1100" i="0" dirty="0">
                <a:solidFill>
                  <a:schemeClr val="tx1">
                    <a:lumMod val="50000"/>
                    <a:lumOff val="50000"/>
                  </a:schemeClr>
                </a:solidFill>
              </a:rPr>
              <a:t> Azure Data Factory | SSIS | REST | Power BI | </a:t>
            </a:r>
            <a:r>
              <a:rPr lang="en-US" sz="1100" i="0" dirty="0" err="1">
                <a:solidFill>
                  <a:schemeClr val="tx1">
                    <a:lumMod val="50000"/>
                    <a:lumOff val="50000"/>
                  </a:schemeClr>
                </a:solidFill>
              </a:rPr>
              <a:t>dbt</a:t>
            </a:r>
            <a:endParaRPr lang="en-US" sz="1100" i="0" dirty="0">
              <a:solidFill>
                <a:schemeClr val="tx1">
                  <a:lumMod val="50000"/>
                  <a:lumOff val="50000"/>
                </a:schemeClr>
              </a:solidFill>
            </a:endParaRPr>
          </a:p>
        </p:txBody>
      </p:sp>
    </p:spTree>
    <p:extLst>
      <p:ext uri="{BB962C8B-B14F-4D97-AF65-F5344CB8AC3E}">
        <p14:creationId xmlns:p14="http://schemas.microsoft.com/office/powerpoint/2010/main" val="699008341"/>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b4d6d32-6586-43b9-b010-b256dfc70333">
      <Terms xmlns="http://schemas.microsoft.com/office/infopath/2007/PartnerControls"/>
    </lcf76f155ced4ddcb4097134ff3c332f>
    <TaxCatchAll xmlns="a6522676-9d5d-4c93-bc87-501c8cb86033" xsi:nil="true"/>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2.xml><?xml version="1.0" encoding="utf-8"?>
<ds:datastoreItem xmlns:ds="http://schemas.openxmlformats.org/officeDocument/2006/customXml" ds:itemID="{F76851C3-F873-4A96-B5BC-7136D9E58DCC}">
  <ds:schemaRefs>
    <ds:schemaRef ds:uri="http://schemas.microsoft.com/office/2006/documentManagement/types"/>
    <ds:schemaRef ds:uri="http://schemas.microsoft.com/office/infopath/2007/PartnerControls"/>
    <ds:schemaRef ds:uri="http://purl.org/dc/terms/"/>
    <ds:schemaRef ds:uri="http://purl.org/dc/elements/1.1/"/>
    <ds:schemaRef ds:uri="http://purl.org/dc/dcmitype/"/>
    <ds:schemaRef ds:uri="9a1af113-e398-48b7-9b47-ea440c1fc820"/>
    <ds:schemaRef ds:uri="http://schemas.openxmlformats.org/package/2006/metadata/core-properties"/>
    <ds:schemaRef ds:uri="b67dd5cc-d04b-4059-8106-5d218f15726b"/>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3261A74-BC3E-44A4-9F1E-777D44314D1B}"/>
</file>

<file path=docProps/app.xml><?xml version="1.0" encoding="utf-8"?>
<Properties xmlns="http://schemas.openxmlformats.org/officeDocument/2006/extended-properties" xmlns:vt="http://schemas.openxmlformats.org/officeDocument/2006/docPropsVTypes">
  <Template/>
  <TotalTime>18665</TotalTime>
  <Words>373</Words>
  <Application>Microsoft Office PowerPoint</Application>
  <PresentationFormat>Widescreen</PresentationFormat>
  <Paragraphs>26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The Bridge Theme - V01</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Jim Theologes</cp:lastModifiedBy>
  <cp:revision>88</cp:revision>
  <dcterms:created xsi:type="dcterms:W3CDTF">2023-12-12T06:48:12Z</dcterms:created>
  <dcterms:modified xsi:type="dcterms:W3CDTF">2024-07-11T20:57:35Z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